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ppt/notesSlides/notesSlide24.xml" ContentType="application/vnd.openxmlformats-officedocument.presentationml.notesSlide+xml"/>
  <Override PartName="/ppt/tags/tag2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26"/>
  </p:notesMasterIdLst>
  <p:handoutMasterIdLst>
    <p:handoutMasterId r:id="rId27"/>
  </p:handoutMasterIdLst>
  <p:sldIdLst>
    <p:sldId id="265" r:id="rId2"/>
    <p:sldId id="761" r:id="rId3"/>
    <p:sldId id="753" r:id="rId4"/>
    <p:sldId id="763" r:id="rId5"/>
    <p:sldId id="762" r:id="rId6"/>
    <p:sldId id="769" r:id="rId7"/>
    <p:sldId id="767" r:id="rId8"/>
    <p:sldId id="768" r:id="rId9"/>
    <p:sldId id="760" r:id="rId10"/>
    <p:sldId id="754" r:id="rId11"/>
    <p:sldId id="757" r:id="rId12"/>
    <p:sldId id="759" r:id="rId13"/>
    <p:sldId id="766" r:id="rId14"/>
    <p:sldId id="758" r:id="rId15"/>
    <p:sldId id="778" r:id="rId16"/>
    <p:sldId id="770" r:id="rId17"/>
    <p:sldId id="771" r:id="rId18"/>
    <p:sldId id="772" r:id="rId19"/>
    <p:sldId id="776" r:id="rId20"/>
    <p:sldId id="773" r:id="rId21"/>
    <p:sldId id="775" r:id="rId22"/>
    <p:sldId id="774" r:id="rId23"/>
    <p:sldId id="777" r:id="rId24"/>
    <p:sldId id="616" r:id="rId25"/>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306B"/>
    <a:srgbClr val="262626"/>
    <a:srgbClr val="FFCC00"/>
    <a:srgbClr val="F8F8F8"/>
    <a:srgbClr val="EEECE1"/>
    <a:srgbClr val="C0504D"/>
    <a:srgbClr val="D11034"/>
    <a:srgbClr val="5F6A72"/>
    <a:srgbClr val="782C2C"/>
    <a:srgbClr val="9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7" autoAdjust="0"/>
    <p:restoredTop sz="84066" autoAdjust="0"/>
  </p:normalViewPr>
  <p:slideViewPr>
    <p:cSldViewPr>
      <p:cViewPr varScale="1">
        <p:scale>
          <a:sx n="64" d="100"/>
          <a:sy n="64" d="100"/>
        </p:scale>
        <p:origin x="2064" y="72"/>
      </p:cViewPr>
      <p:guideLst>
        <p:guide orient="horz" pos="2160"/>
        <p:guide pos="2880"/>
      </p:guideLst>
    </p:cSldViewPr>
  </p:slideViewPr>
  <p:notesTextViewPr>
    <p:cViewPr>
      <p:scale>
        <a:sx n="33" d="100"/>
        <a:sy n="33" d="100"/>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8/3/2018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13.png>
</file>

<file path=ppt/media/image14.gif>
</file>

<file path=ppt/media/image2.png>
</file>

<file path=ppt/media/image3.png>
</file>

<file path=ppt/media/image4.png>
</file>

<file path=ppt/media/image5.gif>
</file>

<file path=ppt/media/image6.jpe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8/3/2018</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11.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12.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13.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14.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15.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16.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17.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18.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19.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0.xml"/><Relationship Id="rId2" Type="http://schemas.openxmlformats.org/officeDocument/2006/relationships/notesMaster" Target="../notesMasters/notesMaster1.xml"/><Relationship Id="rId1" Type="http://schemas.openxmlformats.org/officeDocument/2006/relationships/tags" Target="../tags/tag20.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21.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22.xml"/></Relationships>
</file>

<file path=ppt/notesSlides/_rels/notesSlide23.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23.xml"/></Relationships>
</file>

<file path=ppt/notesSlides/_rels/notesSlide24.xml.rels><?xml version="1.0" encoding="UTF-8" standalone="yes"?>
<Relationships xmlns="http://schemas.openxmlformats.org/package/2006/relationships"><Relationship Id="rId3" Type="http://schemas.openxmlformats.org/officeDocument/2006/relationships/slide" Target="../slides/slide24.xml"/><Relationship Id="rId2" Type="http://schemas.openxmlformats.org/officeDocument/2006/relationships/notesMaster" Target="../notesMasters/notesMaster1.xml"/><Relationship Id="rId1" Type="http://schemas.openxmlformats.org/officeDocument/2006/relationships/tags" Target="../tags/tag24.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2649149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269310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2095905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33762598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13</a:t>
            </a:fld>
            <a:endParaRPr lang="en-US"/>
          </a:p>
        </p:txBody>
      </p:sp>
    </p:spTree>
    <p:extLst>
      <p:ext uri="{BB962C8B-B14F-4D97-AF65-F5344CB8AC3E}">
        <p14:creationId xmlns:p14="http://schemas.microsoft.com/office/powerpoint/2010/main" val="35475974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14</a:t>
            </a:fld>
            <a:endParaRPr lang="en-US"/>
          </a:p>
        </p:txBody>
      </p:sp>
    </p:spTree>
    <p:extLst>
      <p:ext uri="{BB962C8B-B14F-4D97-AF65-F5344CB8AC3E}">
        <p14:creationId xmlns:p14="http://schemas.microsoft.com/office/powerpoint/2010/main" val="17373347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2460504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17317598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6702693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38794332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804929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1077879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38836660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12794740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30516674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31023594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24</a:t>
            </a:fld>
            <a:endParaRPr lang="en-US"/>
          </a:p>
        </p:txBody>
      </p:sp>
    </p:spTree>
    <p:extLst>
      <p:ext uri="{BB962C8B-B14F-4D97-AF65-F5344CB8AC3E}">
        <p14:creationId xmlns:p14="http://schemas.microsoft.com/office/powerpoint/2010/main" val="41917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77373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40714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2851366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3897631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7</a:t>
            </a:fld>
            <a:endParaRPr lang="en-US"/>
          </a:p>
        </p:txBody>
      </p:sp>
    </p:spTree>
    <p:extLst>
      <p:ext uri="{BB962C8B-B14F-4D97-AF65-F5344CB8AC3E}">
        <p14:creationId xmlns:p14="http://schemas.microsoft.com/office/powerpoint/2010/main" val="869809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395270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2111521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9441"/>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Tree>
    <p:extLst>
      <p:ext uri="{BB962C8B-B14F-4D97-AF65-F5344CB8AC3E}">
        <p14:creationId xmlns:p14="http://schemas.microsoft.com/office/powerpoint/2010/main" val="3856522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477776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3058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4034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8/3/2018</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420566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7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calendar.google.com/calendar/selfsched?sstoken=UURfWTdVZzdBdy1wfGRlZmF1bHR8NzBmZjFlMDkzNmFkMzNmZDFlMmRmOTYxNDgwZjE4NzY"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mailto:blahston@gmail.com"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hyperlink" Target="mailto:blahby231@gmail.com" TargetMode="External"/><Relationship Id="rId4" Type="http://schemas.openxmlformats.org/officeDocument/2006/relationships/hyperlink" Target="mailto:blahby@gmail.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Masters of MongoDB</a:t>
            </a:r>
            <a:endParaRPr lang="en-US" i="1" dirty="0"/>
          </a:p>
        </p:txBody>
      </p:sp>
    </p:spTree>
    <p:extLst>
      <p:ext uri="{BB962C8B-B14F-4D97-AF65-F5344CB8AC3E}">
        <p14:creationId xmlns:p14="http://schemas.microsoft.com/office/powerpoint/2010/main" val="42554941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Road Ahead…</a:t>
            </a:r>
          </a:p>
        </p:txBody>
      </p:sp>
      <p:pic>
        <p:nvPicPr>
          <p:cNvPr id="1028" name="Picture 4" descr="http://www.theodo.fr/uploads/blog/2015/11/mongodb.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91000" y="938015"/>
            <a:ext cx="1072861" cy="12573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earnable-images.s3.amazonaws.com/screencasts/a2a2543d-1502-4fac-9336-8f9627510105.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62600" y="2195315"/>
            <a:ext cx="1580621" cy="88909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360952" y="938015"/>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dirty="0">
                <a:latin typeface="Arial" panose="020B0604020202020204" pitchFamily="34" charset="0"/>
                <a:cs typeface="Arial" panose="020B0604020202020204" pitchFamily="34" charset="0"/>
              </a:rPr>
              <a:t>Your Castle of Knowledge</a:t>
            </a:r>
            <a:endParaRPr lang="en-US" sz="1800" b="1" i="1" dirty="0">
              <a:latin typeface="Arial" panose="020B0604020202020204" pitchFamily="34" charset="0"/>
              <a:cs typeface="Arial" panose="020B0604020202020204" pitchFamily="34" charset="0"/>
            </a:endParaRPr>
          </a:p>
        </p:txBody>
      </p:sp>
      <p:cxnSp>
        <p:nvCxnSpPr>
          <p:cNvPr id="6" name="Curved Connector 5"/>
          <p:cNvCxnSpPr>
            <a:endCxn id="1032" idx="0"/>
          </p:cNvCxnSpPr>
          <p:nvPr/>
        </p:nvCxnSpPr>
        <p:spPr>
          <a:xfrm>
            <a:off x="5230801" y="1461220"/>
            <a:ext cx="1122110" cy="734095"/>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a:cxnSpLocks/>
          </p:cNvCxnSpPr>
          <p:nvPr/>
        </p:nvCxnSpPr>
        <p:spPr>
          <a:xfrm rot="16200000" flipH="1">
            <a:off x="6134100" y="3390900"/>
            <a:ext cx="1752602" cy="1219202"/>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4" name="Picture 10" descr="http://i.stack.imgur.com/un1U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6777" y="4946549"/>
            <a:ext cx="1468655" cy="132782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www.astrolog.org/labyrnth/sample/aldous.gi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6800" y="3818509"/>
            <a:ext cx="1239366" cy="92585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urved Connector 23"/>
          <p:cNvCxnSpPr>
            <a:stCxn id="1034" idx="1"/>
            <a:endCxn id="1036" idx="3"/>
          </p:cNvCxnSpPr>
          <p:nvPr/>
        </p:nvCxnSpPr>
        <p:spPr>
          <a:xfrm rot="10800000">
            <a:off x="6116167" y="4281434"/>
            <a:ext cx="580611" cy="1329028"/>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sp>
        <p:nvSpPr>
          <p:cNvPr id="34" name="Content Placeholder 2"/>
          <p:cNvSpPr txBox="1">
            <a:spLocks/>
          </p:cNvSpPr>
          <p:nvPr/>
        </p:nvSpPr>
        <p:spPr>
          <a:xfrm>
            <a:off x="6545846" y="1008895"/>
            <a:ext cx="2293543"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Your Final Journey</a:t>
            </a:r>
          </a:p>
        </p:txBody>
      </p:sp>
      <p:pic>
        <p:nvPicPr>
          <p:cNvPr id="1038" name="Picture 14" descr="http://team-dignitas.net/uploads/tinymce/images/smite_victory.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3833" y="4608116"/>
            <a:ext cx="3488829" cy="1487884"/>
          </a:xfrm>
          <a:prstGeom prst="rect">
            <a:avLst/>
          </a:prstGeom>
          <a:noFill/>
          <a:extLst>
            <a:ext uri="{909E8E84-426E-40DD-AFC4-6F175D3DCCD1}">
              <a14:hiddenFill xmlns:a14="http://schemas.microsoft.com/office/drawing/2010/main">
                <a:solidFill>
                  <a:srgbClr val="FFFFFF"/>
                </a:solidFill>
              </a14:hiddenFill>
            </a:ext>
          </a:extLst>
        </p:spPr>
      </p:pic>
      <p:cxnSp>
        <p:nvCxnSpPr>
          <p:cNvPr id="37" name="Curved Connector 36"/>
          <p:cNvCxnSpPr>
            <a:stCxn id="1036" idx="1"/>
            <a:endCxn id="1038" idx="3"/>
          </p:cNvCxnSpPr>
          <p:nvPr/>
        </p:nvCxnSpPr>
        <p:spPr>
          <a:xfrm rot="10800000" flipV="1">
            <a:off x="3682662" y="4281434"/>
            <a:ext cx="1194138" cy="107062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p:nvPr/>
        </p:nvCxnSpPr>
        <p:spPr>
          <a:xfrm flipV="1">
            <a:off x="2935275" y="1478174"/>
            <a:ext cx="1401932" cy="72607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http://www.alux.com/wp-content/uploads/2014/08/The-Castle-Hotel-Dalian-Liaoning-China.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2273" r="18259"/>
          <a:stretch/>
        </p:blipFill>
        <p:spPr bwMode="auto">
          <a:xfrm>
            <a:off x="193833" y="1360855"/>
            <a:ext cx="3352800" cy="2714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12889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Double Down</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2000" i="1" u="sng" dirty="0">
                <a:latin typeface="Arial" panose="020B0604020202020204" pitchFamily="34" charset="0"/>
                <a:cs typeface="Arial" panose="020B0604020202020204" pitchFamily="34" charset="0"/>
              </a:rPr>
              <a:t>It’s time to double-down and make sure you have a strong foundation. </a:t>
            </a:r>
          </a:p>
          <a:p>
            <a:pPr marL="0" indent="0">
              <a:buFont typeface="Arial" panose="020B0604020202020204" pitchFamily="34" charset="0"/>
              <a:buNone/>
            </a:pPr>
            <a:endParaRPr lang="en-US" i="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You have access to myself and the TAs for the remainder of the class</a:t>
            </a:r>
          </a:p>
          <a:p>
            <a:pPr marL="0" indent="0">
              <a:buNone/>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Look through the code base. Identify your weaknesses.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Schedule a help session during office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And put in the hard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This is the </a:t>
            </a:r>
            <a:r>
              <a:rPr lang="en-US" b="1" u="sng" dirty="0">
                <a:latin typeface="Arial" panose="020B0604020202020204" pitchFamily="34" charset="0"/>
                <a:cs typeface="Arial" panose="020B0604020202020204" pitchFamily="34" charset="0"/>
              </a:rPr>
              <a:t>absolute best</a:t>
            </a:r>
            <a:r>
              <a:rPr lang="en-US" dirty="0">
                <a:latin typeface="Arial" panose="020B0604020202020204" pitchFamily="34" charset="0"/>
                <a:cs typeface="Arial" panose="020B0604020202020204" pitchFamily="34" charset="0"/>
              </a:rPr>
              <a:t> time to learn this material. </a:t>
            </a:r>
            <a:endParaRPr lang="en-US"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2985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 Now.</a:t>
            </a:r>
          </a:p>
        </p:txBody>
      </p:sp>
      <p:pic>
        <p:nvPicPr>
          <p:cNvPr id="5122" name="Picture 2" descr="https://cdn.meme.am/instances/500x/5793627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838200"/>
            <a:ext cx="5638800" cy="5462589"/>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324600" y="2590800"/>
            <a:ext cx="2667000" cy="1676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Because let’s be real. </a:t>
            </a:r>
          </a:p>
          <a:p>
            <a:pPr marL="0" indent="0">
              <a:buFont typeface="Arial" panose="020B0604020202020204" pitchFamily="34" charset="0"/>
              <a:buNone/>
            </a:pPr>
            <a:endParaRPr lang="en-US" sz="1800" b="1" i="1"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 aren’t going to start when you graduate. </a:t>
            </a: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1114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Goals – Why am I here?</a:t>
            </a:r>
          </a:p>
        </p:txBody>
      </p:sp>
      <p:sp>
        <p:nvSpPr>
          <p:cNvPr id="3" name="Shape 70"/>
          <p:cNvSpPr txBox="1">
            <a:spLocks/>
          </p:cNvSpPr>
          <p:nvPr/>
        </p:nvSpPr>
        <p:spPr>
          <a:xfrm>
            <a:off x="590336" y="1490934"/>
            <a:ext cx="8032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“Hope to make something of myself one day…”</a:t>
            </a:r>
          </a:p>
        </p:txBody>
      </p:sp>
      <p:sp>
        <p:nvSpPr>
          <p:cNvPr id="4" name="Shape 70"/>
          <p:cNvSpPr txBox="1">
            <a:spLocks/>
          </p:cNvSpPr>
          <p:nvPr/>
        </p:nvSpPr>
        <p:spPr>
          <a:xfrm>
            <a:off x="971336" y="863613"/>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“To land a solid career.. </a:t>
            </a:r>
            <a:r>
              <a:rPr lang="en-US" sz="2000" dirty="0">
                <a:latin typeface="Arial" panose="020B0604020202020204" pitchFamily="34" charset="0"/>
                <a:ea typeface="Roboto" panose="02000000000000000000" pitchFamily="2" charset="0"/>
                <a:cs typeface="Arial" panose="020B0604020202020204" pitchFamily="34" charset="0"/>
              </a:rPr>
              <a:t>a</a:t>
            </a:r>
            <a:r>
              <a:rPr lang="en" sz="2000" dirty="0">
                <a:latin typeface="Arial" panose="020B0604020202020204" pitchFamily="34" charset="0"/>
                <a:ea typeface="Roboto" panose="02000000000000000000" pitchFamily="2" charset="0"/>
                <a:cs typeface="Arial" panose="020B0604020202020204" pitchFamily="34" charset="0"/>
              </a:rPr>
              <a:t>nd be able to support a family.”</a:t>
            </a:r>
          </a:p>
        </p:txBody>
      </p:sp>
      <p:sp>
        <p:nvSpPr>
          <p:cNvPr id="5" name="Shape 70"/>
          <p:cNvSpPr txBox="1">
            <a:spLocks/>
          </p:cNvSpPr>
          <p:nvPr/>
        </p:nvSpPr>
        <p:spPr>
          <a:xfrm>
            <a:off x="971336" y="2195888"/>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“An opportunity to be more creative in my day-to-day work.”</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6" name="Shape 70"/>
          <p:cNvSpPr txBox="1">
            <a:spLocks/>
          </p:cNvSpPr>
          <p:nvPr/>
        </p:nvSpPr>
        <p:spPr>
          <a:xfrm>
            <a:off x="1324241" y="2807535"/>
            <a:ext cx="6564941"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get a better paying job.”</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7" name="Shape 70"/>
          <p:cNvSpPr txBox="1">
            <a:spLocks/>
          </p:cNvSpPr>
          <p:nvPr/>
        </p:nvSpPr>
        <p:spPr>
          <a:xfrm>
            <a:off x="412322" y="346731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“I want nothing more in the entire world than to be a game designer.”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8" name="Shape 70"/>
          <p:cNvSpPr txBox="1">
            <a:spLocks/>
          </p:cNvSpPr>
          <p:nvPr/>
        </p:nvSpPr>
        <p:spPr>
          <a:xfrm>
            <a:off x="412322" y="412174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“Change careers and become a web developer.”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9" name="Shape 70"/>
          <p:cNvSpPr txBox="1">
            <a:spLocks/>
          </p:cNvSpPr>
          <p:nvPr/>
        </p:nvSpPr>
        <p:spPr>
          <a:xfrm>
            <a:off x="412322" y="4781658"/>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build mastery. To learn a skill that I haven’t yet explored.”</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10" name="Shape 70"/>
          <p:cNvSpPr txBox="1">
            <a:spLocks/>
          </p:cNvSpPr>
          <p:nvPr/>
        </p:nvSpPr>
        <p:spPr>
          <a:xfrm>
            <a:off x="412322" y="5486400"/>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 chapter] better than the last.”</a:t>
            </a:r>
            <a:endParaRPr lang="en" sz="20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4186685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Reference…</a:t>
            </a:r>
          </a:p>
        </p:txBody>
      </p:sp>
      <p:sp>
        <p:nvSpPr>
          <p:cNvPr id="4" name="Content Placeholder 2"/>
          <p:cNvSpPr txBox="1">
            <a:spLocks/>
          </p:cNvSpPr>
          <p:nvPr/>
        </p:nvSpPr>
        <p:spPr>
          <a:xfrm>
            <a:off x="304800" y="5029200"/>
            <a:ext cx="8229600" cy="1143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Students who tend to be doing well in class are putting in an average of </a:t>
            </a:r>
            <a:r>
              <a:rPr lang="en-US" b="1" i="1" u="sng" dirty="0">
                <a:latin typeface="Arial" panose="020B0604020202020204" pitchFamily="34" charset="0"/>
                <a:cs typeface="Arial" panose="020B0604020202020204" pitchFamily="34" charset="0"/>
              </a:rPr>
              <a:t>20 hours per week</a:t>
            </a:r>
            <a:r>
              <a:rPr lang="en-US" b="1" i="1" dirty="0">
                <a:latin typeface="Arial" panose="020B0604020202020204" pitchFamily="34" charset="0"/>
                <a:cs typeface="Arial" panose="020B0604020202020204" pitchFamily="34" charset="0"/>
              </a:rPr>
              <a:t>.</a:t>
            </a:r>
          </a:p>
          <a:p>
            <a:pPr marL="0" indent="0" algn="ctr">
              <a:buFont typeface="Arial" panose="020B0604020202020204" pitchFamily="34" charset="0"/>
              <a:buNone/>
            </a:pPr>
            <a:endParaRPr lang="en-US" b="1" i="1" dirty="0">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p:txBody>
      </p:sp>
      <p:pic>
        <p:nvPicPr>
          <p:cNvPr id="1026" name="Picture 2" descr="https://media.giphy.com/media/Vccpm1O9gV1g4/giphy.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762000"/>
            <a:ext cx="6629400" cy="4164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604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 that note about goals…</a:t>
            </a:r>
          </a:p>
        </p:txBody>
      </p:sp>
      <p:sp>
        <p:nvSpPr>
          <p:cNvPr id="3" name="Shape 70"/>
          <p:cNvSpPr txBox="1">
            <a:spLocks/>
          </p:cNvSpPr>
          <p:nvPr/>
        </p:nvSpPr>
        <p:spPr>
          <a:xfrm>
            <a:off x="590336" y="1490934"/>
            <a:ext cx="8032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4" name="Shape 70"/>
          <p:cNvSpPr txBox="1">
            <a:spLocks/>
          </p:cNvSpPr>
          <p:nvPr/>
        </p:nvSpPr>
        <p:spPr>
          <a:xfrm>
            <a:off x="762000" y="863613"/>
            <a:ext cx="7480086" cy="5232388"/>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I would like to get the chance to sit down with you and talk about your goals now that we are almost complete with the program. This will give you a chance to ask me any questions about taking on a career as a developer along with me giving you some personalized and constructive feedback. </a:t>
            </a:r>
          </a:p>
          <a:p>
            <a:pPr marL="228600" indent="0">
              <a:spcBef>
                <a:spcPts val="0"/>
              </a:spcBef>
              <a:buNone/>
            </a:pPr>
            <a:endParaRPr lang="en-US" sz="2000" dirty="0">
              <a:latin typeface="Arial" panose="020B0604020202020204" pitchFamily="34" charset="0"/>
              <a:ea typeface="Roboto" panose="02000000000000000000" pitchFamily="2" charset="0"/>
              <a:cs typeface="Arial" panose="020B0604020202020204" pitchFamily="34" charset="0"/>
            </a:endParaRPr>
          </a:p>
          <a:p>
            <a:pPr marL="228600" indent="0">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Feel free to book an appointment:</a:t>
            </a:r>
          </a:p>
          <a:p>
            <a:pPr marL="228600" indent="0">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hlinkClick r:id="rId3"/>
              </a:rPr>
              <a:t>https://calendar.google.com/calendar/selfsched?sstoken=UURfWTdVZzdBdy1wfGRlZmF1bHR8NzBmZjFlMDkzNmFkMzNmZDFlMmRmOTYxNDgwZjE4NzY</a:t>
            </a:r>
            <a:endParaRPr lang="en-US" sz="2000" dirty="0">
              <a:latin typeface="Arial" panose="020B0604020202020204" pitchFamily="34" charset="0"/>
              <a:ea typeface="Roboto" panose="02000000000000000000" pitchFamily="2" charset="0"/>
              <a:cs typeface="Arial" panose="020B0604020202020204" pitchFamily="34" charset="0"/>
            </a:endParaRPr>
          </a:p>
          <a:p>
            <a:pPr marL="228600" indent="0">
              <a:spcBef>
                <a:spcPts val="0"/>
              </a:spcBef>
              <a:buNone/>
            </a:pPr>
            <a:endParaRPr lang="en-US" sz="2000" dirty="0">
              <a:latin typeface="Arial" panose="020B0604020202020204" pitchFamily="34" charset="0"/>
              <a:ea typeface="Roboto" panose="02000000000000000000" pitchFamily="2" charset="0"/>
              <a:cs typeface="Arial" panose="020B0604020202020204" pitchFamily="34" charset="0"/>
            </a:endParaRPr>
          </a:p>
          <a:p>
            <a:pPr marL="228600" indent="0">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If these times do not work for you please let me know!</a:t>
            </a:r>
          </a:p>
          <a:p>
            <a:pPr marL="228600" indent="0">
              <a:spcBef>
                <a:spcPts val="0"/>
              </a:spcBef>
              <a:buNone/>
            </a:pPr>
            <a:endParaRPr lang="en-US" sz="2000" dirty="0">
              <a:latin typeface="Arial" panose="020B0604020202020204" pitchFamily="34" charset="0"/>
              <a:ea typeface="Roboto" panose="02000000000000000000" pitchFamily="2" charset="0"/>
              <a:cs typeface="Arial" panose="020B0604020202020204" pitchFamily="34" charset="0"/>
            </a:endParaRPr>
          </a:p>
          <a:p>
            <a:pPr marL="228600" indent="0">
              <a:spcBef>
                <a:spcPts val="0"/>
              </a:spcBef>
              <a:buNone/>
            </a:pPr>
            <a:br>
              <a:rPr lang="en-US" sz="2000" dirty="0">
                <a:latin typeface="Arial" panose="020B0604020202020204" pitchFamily="34" charset="0"/>
                <a:ea typeface="Roboto" panose="02000000000000000000" pitchFamily="2" charset="0"/>
                <a:cs typeface="Arial" panose="020B0604020202020204" pitchFamily="34" charset="0"/>
              </a:rPr>
            </a:br>
            <a:br>
              <a:rPr lang="en-US" sz="2000" dirty="0">
                <a:latin typeface="Arial" panose="020B0604020202020204" pitchFamily="34" charset="0"/>
                <a:ea typeface="Roboto" panose="02000000000000000000" pitchFamily="2" charset="0"/>
                <a:cs typeface="Arial" panose="020B0604020202020204" pitchFamily="34" charset="0"/>
              </a:rPr>
            </a:b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5" name="Shape 70"/>
          <p:cNvSpPr txBox="1">
            <a:spLocks/>
          </p:cNvSpPr>
          <p:nvPr/>
        </p:nvSpPr>
        <p:spPr>
          <a:xfrm>
            <a:off x="971336" y="2195888"/>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6" name="Shape 70"/>
          <p:cNvSpPr txBox="1">
            <a:spLocks/>
          </p:cNvSpPr>
          <p:nvPr/>
        </p:nvSpPr>
        <p:spPr>
          <a:xfrm>
            <a:off x="1324241" y="2807535"/>
            <a:ext cx="6564941"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7" name="Shape 70"/>
          <p:cNvSpPr txBox="1">
            <a:spLocks/>
          </p:cNvSpPr>
          <p:nvPr/>
        </p:nvSpPr>
        <p:spPr>
          <a:xfrm>
            <a:off x="412322" y="346731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8" name="Shape 70"/>
          <p:cNvSpPr txBox="1">
            <a:spLocks/>
          </p:cNvSpPr>
          <p:nvPr/>
        </p:nvSpPr>
        <p:spPr>
          <a:xfrm>
            <a:off x="412322" y="412174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9" name="Shape 70"/>
          <p:cNvSpPr txBox="1">
            <a:spLocks/>
          </p:cNvSpPr>
          <p:nvPr/>
        </p:nvSpPr>
        <p:spPr>
          <a:xfrm>
            <a:off x="412322" y="4781658"/>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10" name="Shape 70"/>
          <p:cNvSpPr txBox="1">
            <a:spLocks/>
          </p:cNvSpPr>
          <p:nvPr/>
        </p:nvSpPr>
        <p:spPr>
          <a:xfrm>
            <a:off x="412322" y="5486400"/>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endParaRPr lang="en" sz="20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9565615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a:t>
            </a:r>
          </a:p>
        </p:txBody>
      </p:sp>
    </p:spTree>
    <p:extLst>
      <p:ext uri="{BB962C8B-B14F-4D97-AF65-F5344CB8AC3E}">
        <p14:creationId xmlns:p14="http://schemas.microsoft.com/office/powerpoint/2010/main" val="202394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MongoDB?</a:t>
            </a:r>
          </a:p>
        </p:txBody>
      </p:sp>
      <p:pic>
        <p:nvPicPr>
          <p:cNvPr id="6" name="Picture 2" descr="http://photos3.meetupstatic.com/photos/event/c/9/7/c/highres_14391580.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5105400"/>
            <a:ext cx="3505200" cy="11684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304800" y="838200"/>
            <a:ext cx="8229600" cy="5435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b="1" dirty="0">
                <a:latin typeface="Arial" panose="020B0604020202020204" pitchFamily="34" charset="0"/>
                <a:cs typeface="Arial" panose="020B0604020202020204" pitchFamily="34" charset="0"/>
              </a:rPr>
              <a:t>MongoDB is a very popular </a:t>
            </a:r>
            <a:r>
              <a:rPr lang="en-US" b="1" u="sng" dirty="0" err="1">
                <a:latin typeface="Arial" panose="020B0604020202020204" pitchFamily="34" charset="0"/>
                <a:cs typeface="Arial" panose="020B0604020202020204" pitchFamily="34" charset="0"/>
              </a:rPr>
              <a:t>noSQL</a:t>
            </a:r>
            <a:r>
              <a:rPr lang="en-US" b="1" u="sng" dirty="0">
                <a:latin typeface="Arial" panose="020B0604020202020204" pitchFamily="34" charset="0"/>
                <a:cs typeface="Arial" panose="020B0604020202020204" pitchFamily="34" charset="0"/>
              </a:rPr>
              <a:t> Database </a:t>
            </a:r>
          </a:p>
          <a:p>
            <a:endParaRPr lang="en-US" b="1" u="sng"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It uses a </a:t>
            </a:r>
            <a:r>
              <a:rPr lang="en-US" b="1" u="sng" dirty="0">
                <a:latin typeface="Arial" panose="020B0604020202020204" pitchFamily="34" charset="0"/>
                <a:cs typeface="Arial" panose="020B0604020202020204" pitchFamily="34" charset="0"/>
              </a:rPr>
              <a:t>document-oriented model </a:t>
            </a:r>
            <a:r>
              <a:rPr lang="en-US" dirty="0">
                <a:latin typeface="Arial" panose="020B0604020202020204" pitchFamily="34" charset="0"/>
                <a:cs typeface="Arial" panose="020B0604020202020204" pitchFamily="34" charset="0"/>
              </a:rPr>
              <a:t>as opposed to a table-based relational model (SQL)</a:t>
            </a:r>
          </a:p>
          <a:p>
            <a:endParaRPr lang="en-US" b="1"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stores data in </a:t>
            </a:r>
            <a:r>
              <a:rPr lang="en-US" b="1" u="sng" dirty="0">
                <a:latin typeface="Arial" panose="020B0604020202020204" pitchFamily="34" charset="0"/>
                <a:cs typeface="Arial" panose="020B0604020202020204" pitchFamily="34" charset="0"/>
              </a:rPr>
              <a:t>BSON Format</a:t>
            </a:r>
            <a:r>
              <a:rPr lang="en-US" dirty="0">
                <a:latin typeface="Arial" panose="020B0604020202020204" pitchFamily="34" charset="0"/>
                <a:cs typeface="Arial" panose="020B0604020202020204" pitchFamily="34" charset="0"/>
              </a:rPr>
              <a:t> (effectively compressed JSONs)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has tons of </a:t>
            </a:r>
            <a:r>
              <a:rPr lang="en-US" b="1" u="sng" dirty="0">
                <a:latin typeface="Arial" panose="020B0604020202020204" pitchFamily="34" charset="0"/>
                <a:cs typeface="Arial" panose="020B0604020202020204" pitchFamily="34" charset="0"/>
              </a:rPr>
              <a:t>drivers and packages</a:t>
            </a:r>
            <a:r>
              <a:rPr lang="en-US" dirty="0">
                <a:latin typeface="Arial" panose="020B0604020202020204" pitchFamily="34" charset="0"/>
                <a:cs typeface="Arial" panose="020B0604020202020204" pitchFamily="34" charset="0"/>
              </a:rPr>
              <a:t> for connecting to Node, C++, Java, etc. </a:t>
            </a:r>
          </a:p>
        </p:txBody>
      </p:sp>
    </p:spTree>
    <p:extLst>
      <p:ext uri="{BB962C8B-B14F-4D97-AF65-F5344CB8AC3E}">
        <p14:creationId xmlns:p14="http://schemas.microsoft.com/office/powerpoint/2010/main" val="32757421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Relational Databases (SQL)</a:t>
            </a:r>
          </a:p>
        </p:txBody>
      </p:sp>
      <p:graphicFrame>
        <p:nvGraphicFramePr>
          <p:cNvPr id="3" name="Table 2"/>
          <p:cNvGraphicFramePr>
            <a:graphicFrameLocks noGrp="1"/>
          </p:cNvGraphicFramePr>
          <p:nvPr>
            <p:extLst>
              <p:ext uri="{D42A27DB-BD31-4B8C-83A1-F6EECF244321}">
                <p14:modId xmlns:p14="http://schemas.microsoft.com/office/powerpoint/2010/main" val="1061520954"/>
              </p:ext>
            </p:extLst>
          </p:nvPr>
        </p:nvGraphicFramePr>
        <p:xfrm>
          <a:off x="381000" y="990600"/>
          <a:ext cx="6644640" cy="1925320"/>
        </p:xfrm>
        <a:graphic>
          <a:graphicData uri="http://schemas.openxmlformats.org/drawingml/2006/table">
            <a:tbl>
              <a:tblPr firstRow="1" bandRow="1">
                <a:tableStyleId>{5C22544A-7EE6-4342-B048-85BDC9FD1C3A}</a:tableStyleId>
              </a:tblPr>
              <a:tblGrid>
                <a:gridCol w="1661160">
                  <a:extLst>
                    <a:ext uri="{9D8B030D-6E8A-4147-A177-3AD203B41FA5}">
                      <a16:colId xmlns:a16="http://schemas.microsoft.com/office/drawing/2014/main" val="716330608"/>
                    </a:ext>
                  </a:extLst>
                </a:gridCol>
                <a:gridCol w="1661160">
                  <a:extLst>
                    <a:ext uri="{9D8B030D-6E8A-4147-A177-3AD203B41FA5}">
                      <a16:colId xmlns:a16="http://schemas.microsoft.com/office/drawing/2014/main" val="1449686933"/>
                    </a:ext>
                  </a:extLst>
                </a:gridCol>
                <a:gridCol w="1661160">
                  <a:extLst>
                    <a:ext uri="{9D8B030D-6E8A-4147-A177-3AD203B41FA5}">
                      <a16:colId xmlns:a16="http://schemas.microsoft.com/office/drawing/2014/main" val="3587768078"/>
                    </a:ext>
                  </a:extLst>
                </a:gridCol>
                <a:gridCol w="1661160">
                  <a:extLst>
                    <a:ext uri="{9D8B030D-6E8A-4147-A177-3AD203B41FA5}">
                      <a16:colId xmlns:a16="http://schemas.microsoft.com/office/drawing/2014/main" val="785359734"/>
                    </a:ext>
                  </a:extLst>
                </a:gridCol>
              </a:tblGrid>
              <a:tr h="370840">
                <a:tc>
                  <a:txBody>
                    <a:bodyPr/>
                    <a:lstStyle/>
                    <a:p>
                      <a:pPr algn="ctr"/>
                      <a:r>
                        <a:rPr lang="en-US" sz="1400" dirty="0">
                          <a:latin typeface="Arial" panose="020B0604020202020204" pitchFamily="34" charset="0"/>
                          <a:cs typeface="Arial" panose="020B0604020202020204" pitchFamily="34" charset="0"/>
                        </a:rPr>
                        <a:t>ID</a:t>
                      </a:r>
                    </a:p>
                  </a:txBody>
                  <a:tcPr anchor="ctr"/>
                </a:tc>
                <a:tc>
                  <a:txBody>
                    <a:bodyPr/>
                    <a:lstStyle/>
                    <a:p>
                      <a:pPr algn="ctr"/>
                      <a:r>
                        <a:rPr lang="en-US" sz="1400" dirty="0">
                          <a:latin typeface="Arial" panose="020B0604020202020204" pitchFamily="34" charset="0"/>
                          <a:cs typeface="Arial" panose="020B0604020202020204" pitchFamily="34" charset="0"/>
                        </a:rPr>
                        <a:t>Title</a:t>
                      </a:r>
                    </a:p>
                  </a:txBody>
                  <a:tcPr anchor="ctr"/>
                </a:tc>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Published</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1</a:t>
                      </a:r>
                    </a:p>
                  </a:txBody>
                  <a:tcPr anchor="ctr"/>
                </a:tc>
                <a:tc>
                  <a:txBody>
                    <a:bodyPr/>
                    <a:lstStyle/>
                    <a:p>
                      <a:pPr algn="ctr"/>
                      <a:r>
                        <a:rPr lang="en-US" sz="1400" dirty="0">
                          <a:latin typeface="Arial" panose="020B0604020202020204" pitchFamily="34" charset="0"/>
                          <a:cs typeface="Arial" panose="020B0604020202020204" pitchFamily="34" charset="0"/>
                        </a:rPr>
                        <a:t>The History</a:t>
                      </a:r>
                      <a:r>
                        <a:rPr lang="en-US" sz="1400" baseline="0" dirty="0">
                          <a:latin typeface="Arial" panose="020B0604020202020204" pitchFamily="34" charset="0"/>
                          <a:cs typeface="Arial" panose="020B0604020202020204" pitchFamily="34" charset="0"/>
                        </a:rPr>
                        <a:t> of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2010</a:t>
                      </a:r>
                    </a:p>
                  </a:txBody>
                  <a:tcPr anchor="ctr"/>
                </a:tc>
                <a:extLst>
                  <a:ext uri="{0D108BD9-81ED-4DB2-BD59-A6C34878D82A}">
                    <a16:rowId xmlns:a16="http://schemas.microsoft.com/office/drawing/2014/main" val="2422042495"/>
                  </a:ext>
                </a:extLst>
              </a:tr>
              <a:tr h="370840">
                <a:tc>
                  <a:txBody>
                    <a:bodyPr/>
                    <a:lstStyle/>
                    <a:p>
                      <a:pPr algn="ctr"/>
                      <a:r>
                        <a:rPr lang="en-US" sz="1400" dirty="0">
                          <a:latin typeface="Arial" panose="020B0604020202020204" pitchFamily="34" charset="0"/>
                          <a:cs typeface="Arial" panose="020B0604020202020204" pitchFamily="34" charset="0"/>
                        </a:rPr>
                        <a:t>2</a:t>
                      </a:r>
                    </a:p>
                  </a:txBody>
                  <a:tcPr anchor="ctr"/>
                </a:tc>
                <a:tc>
                  <a:txBody>
                    <a:bodyPr/>
                    <a:lstStyle/>
                    <a:p>
                      <a:pPr algn="ctr"/>
                      <a:r>
                        <a:rPr lang="en-US" sz="1400" dirty="0">
                          <a:latin typeface="Arial" panose="020B0604020202020204" pitchFamily="34" charset="0"/>
                          <a:cs typeface="Arial" panose="020B0604020202020204" pitchFamily="34" charset="0"/>
                        </a:rPr>
                        <a:t>The Chronicles</a:t>
                      </a:r>
                      <a:r>
                        <a:rPr lang="en-US" sz="1400" baseline="0" dirty="0">
                          <a:latin typeface="Arial" panose="020B0604020202020204" pitchFamily="34" charset="0"/>
                          <a:cs typeface="Arial" panose="020B0604020202020204" pitchFamily="34" charset="0"/>
                        </a:rPr>
                        <a:t> of </a:t>
                      </a:r>
                      <a:r>
                        <a:rPr lang="en-US" sz="1400" baseline="0" dirty="0" err="1">
                          <a:latin typeface="Arial" panose="020B0604020202020204" pitchFamily="34" charset="0"/>
                          <a:cs typeface="Arial" panose="020B0604020202020204" pitchFamily="34" charset="0"/>
                        </a:rPr>
                        <a:t>Blahrnia</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2011</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3</a:t>
                      </a:r>
                    </a:p>
                  </a:txBody>
                  <a:tcPr anchor="ctr"/>
                </a:tc>
                <a:tc>
                  <a:txBody>
                    <a:bodyPr/>
                    <a:lstStyle/>
                    <a:p>
                      <a:pPr algn="ctr"/>
                      <a:r>
                        <a:rPr lang="en-US" sz="1400" dirty="0">
                          <a:latin typeface="Arial" panose="020B0604020202020204" pitchFamily="34" charset="0"/>
                          <a:cs typeface="Arial" panose="020B0604020202020204" pitchFamily="34" charset="0"/>
                        </a:rPr>
                        <a:t>Love</a:t>
                      </a:r>
                      <a:r>
                        <a:rPr lang="en-US" sz="1400" baseline="0" dirty="0">
                          <a:latin typeface="Arial" panose="020B0604020202020204" pitchFamily="34" charset="0"/>
                          <a:cs typeface="Arial" panose="020B0604020202020204" pitchFamily="34" charset="0"/>
                        </a:rPr>
                        <a:t> in the Time of Blah</a:t>
                      </a:r>
                      <a:r>
                        <a:rPr lang="en-US" sz="1400" dirty="0">
                          <a:latin typeface="Arial" panose="020B0604020202020204" pitchFamily="34" charset="0"/>
                          <a:cs typeface="Arial" panose="020B0604020202020204" pitchFamily="34" charset="0"/>
                        </a:rPr>
                        <a:t> </a:t>
                      </a:r>
                    </a:p>
                  </a:txBody>
                  <a:tcPr anchor="ctr"/>
                </a:tc>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algn="ctr"/>
                      <a:r>
                        <a:rPr lang="en-US" sz="1400" dirty="0">
                          <a:latin typeface="Arial" panose="020B0604020202020204" pitchFamily="34" charset="0"/>
                          <a:cs typeface="Arial" panose="020B0604020202020204" pitchFamily="34" charset="0"/>
                        </a:rPr>
                        <a:t>2013</a:t>
                      </a:r>
                    </a:p>
                  </a:txBody>
                  <a:tcPr anchor="ctr"/>
                </a:tc>
                <a:extLst>
                  <a:ext uri="{0D108BD9-81ED-4DB2-BD59-A6C34878D82A}">
                    <a16:rowId xmlns:a16="http://schemas.microsoft.com/office/drawing/2014/main" val="371018975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503769500"/>
              </p:ext>
            </p:extLst>
          </p:nvPr>
        </p:nvGraphicFramePr>
        <p:xfrm>
          <a:off x="2727326" y="4038600"/>
          <a:ext cx="6096000" cy="1590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716330608"/>
                    </a:ext>
                  </a:extLst>
                </a:gridCol>
                <a:gridCol w="2032000">
                  <a:extLst>
                    <a:ext uri="{9D8B030D-6E8A-4147-A177-3AD203B41FA5}">
                      <a16:colId xmlns:a16="http://schemas.microsoft.com/office/drawing/2014/main" val="1449686933"/>
                    </a:ext>
                  </a:extLst>
                </a:gridCol>
                <a:gridCol w="2032000">
                  <a:extLst>
                    <a:ext uri="{9D8B030D-6E8A-4147-A177-3AD203B41FA5}">
                      <a16:colId xmlns:a16="http://schemas.microsoft.com/office/drawing/2014/main" val="3587768078"/>
                    </a:ext>
                  </a:extLst>
                </a:gridCol>
              </a:tblGrid>
              <a:tr h="370840">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Email</a:t>
                      </a:r>
                    </a:p>
                  </a:txBody>
                  <a:tcPr anchor="ctr"/>
                </a:tc>
                <a:tc>
                  <a:txBody>
                    <a:bodyPr/>
                    <a:lstStyle/>
                    <a:p>
                      <a:pPr algn="ctr"/>
                      <a:r>
                        <a:rPr lang="en-US" sz="1400" dirty="0">
                          <a:latin typeface="Arial" panose="020B0604020202020204" pitchFamily="34" charset="0"/>
                          <a:cs typeface="Arial" panose="020B0604020202020204" pitchFamily="34" charset="0"/>
                        </a:rPr>
                        <a:t>Phone Number</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3"/>
                        </a:rPr>
                        <a:t>blahston@gmail.com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911-546-5454</a:t>
                      </a:r>
                    </a:p>
                  </a:txBody>
                  <a:tcPr anchor="ctr"/>
                </a:tc>
                <a:extLst>
                  <a:ext uri="{0D108BD9-81ED-4DB2-BD59-A6C34878D82A}">
                    <a16:rowId xmlns:a16="http://schemas.microsoft.com/office/drawing/2014/main" val="2422042495"/>
                  </a:ext>
                </a:extLst>
              </a:tr>
              <a:tr h="477520">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4"/>
                        </a:rPr>
                        <a:t>blahby@gmail.com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911-544-5112</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a:latin typeface="Arial" panose="020B0604020202020204" pitchFamily="34" charset="0"/>
                          <a:cs typeface="Arial" panose="020B0604020202020204" pitchFamily="34" charset="0"/>
                          <a:hlinkClick r:id="rId5"/>
                        </a:rPr>
                        <a:t>blahby231@gmail.com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125-215-5645</a:t>
                      </a:r>
                    </a:p>
                  </a:txBody>
                  <a:tcPr anchor="ctr"/>
                </a:tc>
                <a:extLst>
                  <a:ext uri="{0D108BD9-81ED-4DB2-BD59-A6C34878D82A}">
                    <a16:rowId xmlns:a16="http://schemas.microsoft.com/office/drawing/2014/main" val="3710189752"/>
                  </a:ext>
                </a:extLst>
              </a:tr>
            </a:tbl>
          </a:graphicData>
        </a:graphic>
      </p:graphicFrame>
      <p:cxnSp>
        <p:nvCxnSpPr>
          <p:cNvPr id="8" name="Elbow Connector 7"/>
          <p:cNvCxnSpPr/>
          <p:nvPr/>
        </p:nvCxnSpPr>
        <p:spPr>
          <a:xfrm rot="5400000">
            <a:off x="3629660" y="3096260"/>
            <a:ext cx="1122680" cy="762000"/>
          </a:xfrm>
          <a:prstGeom prst="bentConnector3">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205423" y="3495432"/>
            <a:ext cx="2385377" cy="1152768"/>
          </a:xfrm>
          <a:prstGeom prst="rect">
            <a:avLst/>
          </a:prstGeom>
          <a:ln>
            <a:solidFill>
              <a:schemeClr val="accent1"/>
            </a:solid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2000" b="1" i="1" dirty="0">
                <a:latin typeface="Arial" panose="020B0604020202020204" pitchFamily="34" charset="0"/>
                <a:cs typeface="Arial" panose="020B0604020202020204" pitchFamily="34" charset="0"/>
              </a:rPr>
              <a:t>SQL relies on Joins to combine relevant data</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90981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Document Database (</a:t>
            </a:r>
            <a:r>
              <a:rPr lang="en-US" dirty="0" err="1"/>
              <a:t>noSQL</a:t>
            </a:r>
            <a:r>
              <a:rPr lang="en-US" dirty="0"/>
              <a:t>)</a:t>
            </a:r>
          </a:p>
        </p:txBody>
      </p:sp>
      <p:pic>
        <p:nvPicPr>
          <p:cNvPr id="3" name="Picture 2"/>
          <p:cNvPicPr>
            <a:picLocks noChangeAspect="1"/>
          </p:cNvPicPr>
          <p:nvPr/>
        </p:nvPicPr>
        <p:blipFill rotWithShape="1">
          <a:blip r:embed="rId3"/>
          <a:srcRect b="7879"/>
          <a:stretch/>
        </p:blipFill>
        <p:spPr>
          <a:xfrm>
            <a:off x="158751" y="838200"/>
            <a:ext cx="5327650" cy="5354068"/>
          </a:xfrm>
          <a:prstGeom prst="rect">
            <a:avLst/>
          </a:prstGeom>
        </p:spPr>
      </p:pic>
      <p:sp>
        <p:nvSpPr>
          <p:cNvPr id="4" name="Content Placeholder 2"/>
          <p:cNvSpPr txBox="1">
            <a:spLocks/>
          </p:cNvSpPr>
          <p:nvPr/>
        </p:nvSpPr>
        <p:spPr>
          <a:xfrm>
            <a:off x="5775326" y="2057400"/>
            <a:ext cx="3087051" cy="2438134"/>
          </a:xfrm>
          <a:prstGeom prst="rect">
            <a:avLst/>
          </a:prstGeom>
          <a:ln>
            <a:no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000" b="1" i="1" dirty="0" err="1">
                <a:latin typeface="Arial" panose="020B0604020202020204" pitchFamily="34" charset="0"/>
                <a:cs typeface="Arial" panose="020B0604020202020204" pitchFamily="34" charset="0"/>
              </a:rPr>
              <a:t>noSQL</a:t>
            </a:r>
            <a:r>
              <a:rPr lang="en-US" sz="2000" b="1" i="1" dirty="0">
                <a:latin typeface="Arial" panose="020B0604020202020204" pitchFamily="34" charset="0"/>
                <a:cs typeface="Arial" panose="020B0604020202020204" pitchFamily="34" charset="0"/>
              </a:rPr>
              <a:t> Databases on the other hand are effectively JSONs.</a:t>
            </a:r>
          </a:p>
          <a:p>
            <a:endParaRPr lang="en-US" sz="2000" b="1" i="1" dirty="0">
              <a:latin typeface="Arial" panose="020B0604020202020204" pitchFamily="34" charset="0"/>
              <a:cs typeface="Arial" panose="020B0604020202020204" pitchFamily="34" charset="0"/>
            </a:endParaRPr>
          </a:p>
          <a:p>
            <a:r>
              <a:rPr lang="en-US" sz="2000" b="1" i="1" dirty="0">
                <a:latin typeface="Arial" panose="020B0604020202020204" pitchFamily="34" charset="0"/>
                <a:cs typeface="Arial" panose="020B0604020202020204" pitchFamily="34" charset="0"/>
              </a:rPr>
              <a:t>They excel at handling a variety of data formats(i.e. heterogenous data) and are easy to implement.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381427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Tree>
    <p:extLst>
      <p:ext uri="{BB962C8B-B14F-4D97-AF65-F5344CB8AC3E}">
        <p14:creationId xmlns:p14="http://schemas.microsoft.com/office/powerpoint/2010/main" val="29719767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pic>
        <p:nvPicPr>
          <p:cNvPr id="4" name="Picture 3" descr="C:\Users\ahaque89\Downloads\MongoDB Storage  - New Page (1).png"/>
          <p:cNvPicPr/>
          <p:nvPr/>
        </p:nvPicPr>
        <p:blipFill rotWithShape="1">
          <a:blip r:embed="rId3" cstate="print">
            <a:extLst>
              <a:ext uri="{28A0092B-C50C-407E-A947-70E740481C1C}">
                <a14:useLocalDpi xmlns:a14="http://schemas.microsoft.com/office/drawing/2010/main" val="0"/>
              </a:ext>
            </a:extLst>
          </a:blip>
          <a:srcRect l="2857" t="4214" r="3062" b="3652"/>
          <a:stretch/>
        </p:blipFill>
        <p:spPr bwMode="auto">
          <a:xfrm>
            <a:off x="304800" y="810299"/>
            <a:ext cx="6857999" cy="5174990"/>
          </a:xfrm>
          <a:prstGeom prst="rect">
            <a:avLst/>
          </a:prstGeom>
          <a:noFill/>
          <a:ln>
            <a:noFill/>
          </a:ln>
          <a:extLst>
            <a:ext uri="{53640926-AAD7-44D8-BBD7-CCE9431645EC}">
              <a14:shadowObscured xmlns:a14="http://schemas.microsoft.com/office/drawing/2010/main"/>
            </a:ext>
          </a:extLst>
        </p:spPr>
      </p:pic>
      <p:pic>
        <p:nvPicPr>
          <p:cNvPr id="10" name="Picture 2" descr="http://photos3.meetupstatic.com/photos/event/c/9/7/c/highres_1439158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9000" y="5638800"/>
            <a:ext cx="1905000" cy="63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5215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graphicFrame>
        <p:nvGraphicFramePr>
          <p:cNvPr id="3" name="Table 2"/>
          <p:cNvGraphicFramePr>
            <a:graphicFrameLocks noGrp="1"/>
          </p:cNvGraphicFramePr>
          <p:nvPr>
            <p:extLst>
              <p:ext uri="{D42A27DB-BD31-4B8C-83A1-F6EECF244321}">
                <p14:modId xmlns:p14="http://schemas.microsoft.com/office/powerpoint/2010/main" val="2849466295"/>
              </p:ext>
            </p:extLst>
          </p:nvPr>
        </p:nvGraphicFramePr>
        <p:xfrm>
          <a:off x="457200" y="816784"/>
          <a:ext cx="8229600" cy="44196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42023422"/>
                    </a:ext>
                  </a:extLst>
                </a:gridCol>
                <a:gridCol w="4114800">
                  <a:extLst>
                    <a:ext uri="{9D8B030D-6E8A-4147-A177-3AD203B41FA5}">
                      <a16:colId xmlns:a16="http://schemas.microsoft.com/office/drawing/2014/main" val="2875967853"/>
                    </a:ext>
                  </a:extLst>
                </a:gridCol>
              </a:tblGrid>
              <a:tr h="579620">
                <a:tc>
                  <a:txBody>
                    <a:bodyPr/>
                    <a:lstStyle/>
                    <a:p>
                      <a:pPr algn="ctr"/>
                      <a:r>
                        <a:rPr lang="en-US" sz="2000" dirty="0">
                          <a:latin typeface="Arial" panose="020B0604020202020204" pitchFamily="34" charset="0"/>
                          <a:cs typeface="Arial" panose="020B0604020202020204" pitchFamily="34" charset="0"/>
                        </a:rPr>
                        <a:t>SQL Term</a:t>
                      </a:r>
                    </a:p>
                  </a:txBody>
                  <a:tcPr anchor="ctr"/>
                </a:tc>
                <a:tc>
                  <a:txBody>
                    <a:bodyPr/>
                    <a:lstStyle/>
                    <a:p>
                      <a:pPr algn="ctr"/>
                      <a:r>
                        <a:rPr lang="en-US" sz="2000" dirty="0" err="1">
                          <a:latin typeface="Arial" panose="020B0604020202020204" pitchFamily="34" charset="0"/>
                          <a:cs typeface="Arial" panose="020B0604020202020204" pitchFamily="34" charset="0"/>
                        </a:rPr>
                        <a:t>noSQL</a:t>
                      </a:r>
                      <a:r>
                        <a:rPr lang="en-US" sz="2000" baseline="0" dirty="0">
                          <a:latin typeface="Arial" panose="020B0604020202020204" pitchFamily="34" charset="0"/>
                          <a:cs typeface="Arial" panose="020B0604020202020204" pitchFamily="34" charset="0"/>
                        </a:rPr>
                        <a:t> Term</a:t>
                      </a:r>
                      <a:endParaRPr lang="en-US" sz="20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181349000"/>
                  </a:ext>
                </a:extLst>
              </a:tr>
              <a:tr h="959995">
                <a:tc>
                  <a:txBody>
                    <a:bodyPr/>
                    <a:lstStyle/>
                    <a:p>
                      <a:pPr algn="ctr"/>
                      <a:r>
                        <a:rPr lang="en-US" sz="2000" dirty="0">
                          <a:latin typeface="Arial" panose="020B0604020202020204" pitchFamily="34" charset="0"/>
                          <a:cs typeface="Arial" panose="020B0604020202020204" pitchFamily="34" charset="0"/>
                        </a:rPr>
                        <a:t>Database</a:t>
                      </a:r>
                    </a:p>
                  </a:txBody>
                  <a:tcPr anchor="ctr"/>
                </a:tc>
                <a:tc>
                  <a:txBody>
                    <a:bodyPr/>
                    <a:lstStyle/>
                    <a:p>
                      <a:pPr algn="ctr"/>
                      <a:r>
                        <a:rPr lang="en-US" sz="2000" b="1" dirty="0">
                          <a:latin typeface="Arial" panose="020B0604020202020204" pitchFamily="34" charset="0"/>
                          <a:cs typeface="Arial" panose="020B0604020202020204" pitchFamily="34" charset="0"/>
                        </a:rPr>
                        <a:t>Database</a:t>
                      </a:r>
                    </a:p>
                  </a:txBody>
                  <a:tcPr anchor="ctr"/>
                </a:tc>
                <a:extLst>
                  <a:ext uri="{0D108BD9-81ED-4DB2-BD59-A6C34878D82A}">
                    <a16:rowId xmlns:a16="http://schemas.microsoft.com/office/drawing/2014/main" val="2212875561"/>
                  </a:ext>
                </a:extLst>
              </a:tr>
              <a:tr h="959995">
                <a:tc>
                  <a:txBody>
                    <a:bodyPr/>
                    <a:lstStyle/>
                    <a:p>
                      <a:pPr algn="ctr"/>
                      <a:r>
                        <a:rPr lang="en-US" sz="2000" dirty="0">
                          <a:latin typeface="Arial" panose="020B0604020202020204" pitchFamily="34" charset="0"/>
                          <a:cs typeface="Arial" panose="020B0604020202020204" pitchFamily="34" charset="0"/>
                        </a:rPr>
                        <a:t>Table</a:t>
                      </a:r>
                    </a:p>
                  </a:txBody>
                  <a:tcPr anchor="ctr"/>
                </a:tc>
                <a:tc>
                  <a:txBody>
                    <a:bodyPr/>
                    <a:lstStyle/>
                    <a:p>
                      <a:pPr algn="ctr"/>
                      <a:r>
                        <a:rPr lang="en-US" sz="2000" b="1" dirty="0">
                          <a:latin typeface="Arial" panose="020B0604020202020204" pitchFamily="34" charset="0"/>
                          <a:cs typeface="Arial" panose="020B0604020202020204" pitchFamily="34" charset="0"/>
                        </a:rPr>
                        <a:t>Collection</a:t>
                      </a:r>
                    </a:p>
                  </a:txBody>
                  <a:tcPr anchor="ctr"/>
                </a:tc>
                <a:extLst>
                  <a:ext uri="{0D108BD9-81ED-4DB2-BD59-A6C34878D82A}">
                    <a16:rowId xmlns:a16="http://schemas.microsoft.com/office/drawing/2014/main" val="2204670341"/>
                  </a:ext>
                </a:extLst>
              </a:tr>
              <a:tr h="959995">
                <a:tc>
                  <a:txBody>
                    <a:bodyPr/>
                    <a:lstStyle/>
                    <a:p>
                      <a:pPr algn="ctr"/>
                      <a:r>
                        <a:rPr lang="en-US" sz="2000" dirty="0">
                          <a:latin typeface="Arial" panose="020B0604020202020204" pitchFamily="34" charset="0"/>
                          <a:cs typeface="Arial" panose="020B0604020202020204" pitchFamily="34" charset="0"/>
                        </a:rPr>
                        <a:t>Row</a:t>
                      </a:r>
                    </a:p>
                  </a:txBody>
                  <a:tcPr anchor="ctr"/>
                </a:tc>
                <a:tc>
                  <a:txBody>
                    <a:bodyPr/>
                    <a:lstStyle/>
                    <a:p>
                      <a:pPr algn="ctr"/>
                      <a:r>
                        <a:rPr lang="en-US" sz="2000" b="1" dirty="0">
                          <a:latin typeface="Arial" panose="020B0604020202020204" pitchFamily="34" charset="0"/>
                          <a:cs typeface="Arial" panose="020B0604020202020204" pitchFamily="34" charset="0"/>
                        </a:rPr>
                        <a:t>Document</a:t>
                      </a:r>
                    </a:p>
                  </a:txBody>
                  <a:tcPr anchor="ctr"/>
                </a:tc>
                <a:extLst>
                  <a:ext uri="{0D108BD9-81ED-4DB2-BD59-A6C34878D82A}">
                    <a16:rowId xmlns:a16="http://schemas.microsoft.com/office/drawing/2014/main" val="790836931"/>
                  </a:ext>
                </a:extLst>
              </a:tr>
              <a:tr h="959995">
                <a:tc>
                  <a:txBody>
                    <a:bodyPr/>
                    <a:lstStyle/>
                    <a:p>
                      <a:pPr algn="ctr"/>
                      <a:r>
                        <a:rPr lang="en-US" sz="2000">
                          <a:latin typeface="Arial" panose="020B0604020202020204" pitchFamily="34" charset="0"/>
                          <a:cs typeface="Arial" panose="020B0604020202020204" pitchFamily="34" charset="0"/>
                        </a:rPr>
                        <a:t>Column</a:t>
                      </a:r>
                    </a:p>
                  </a:txBody>
                  <a:tcPr anchor="ctr"/>
                </a:tc>
                <a:tc>
                  <a:txBody>
                    <a:bodyPr/>
                    <a:lstStyle/>
                    <a:p>
                      <a:pPr algn="ctr"/>
                      <a:r>
                        <a:rPr lang="en-US" sz="2000" b="1" dirty="0">
                          <a:latin typeface="Arial" panose="020B0604020202020204" pitchFamily="34" charset="0"/>
                          <a:cs typeface="Arial" panose="020B0604020202020204" pitchFamily="34" charset="0"/>
                        </a:rPr>
                        <a:t>Field</a:t>
                      </a:r>
                    </a:p>
                  </a:txBody>
                  <a:tcPr anchor="ctr"/>
                </a:tc>
                <a:extLst>
                  <a:ext uri="{0D108BD9-81ED-4DB2-BD59-A6C34878D82A}">
                    <a16:rowId xmlns:a16="http://schemas.microsoft.com/office/drawing/2014/main" val="526131251"/>
                  </a:ext>
                </a:extLst>
              </a:tr>
            </a:tbl>
          </a:graphicData>
        </a:graphic>
      </p:graphicFrame>
      <p:sp>
        <p:nvSpPr>
          <p:cNvPr id="6" name="Content Placeholder 2"/>
          <p:cNvSpPr txBox="1">
            <a:spLocks/>
          </p:cNvSpPr>
          <p:nvPr/>
        </p:nvSpPr>
        <p:spPr>
          <a:xfrm>
            <a:off x="304800" y="5442857"/>
            <a:ext cx="8229600" cy="914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Terms are slightly different in the </a:t>
            </a:r>
            <a:r>
              <a:rPr lang="en-US" b="1" i="1" dirty="0" err="1">
                <a:latin typeface="Arial" panose="020B0604020202020204" pitchFamily="34" charset="0"/>
                <a:cs typeface="Arial" panose="020B0604020202020204" pitchFamily="34" charset="0"/>
              </a:rPr>
              <a:t>noSQL</a:t>
            </a:r>
            <a:r>
              <a:rPr lang="en-US" b="1" i="1" dirty="0">
                <a:latin typeface="Arial" panose="020B0604020202020204" pitchFamily="34" charset="0"/>
                <a:cs typeface="Arial" panose="020B0604020202020204" pitchFamily="34" charset="0"/>
              </a:rPr>
              <a:t> context. </a:t>
            </a:r>
          </a:p>
          <a:p>
            <a:pPr marL="0" indent="0" algn="ctr">
              <a:buFont typeface="Arial" panose="020B0604020202020204" pitchFamily="34" charset="0"/>
              <a:buNone/>
            </a:pPr>
            <a:r>
              <a:rPr lang="en-US" i="1" dirty="0">
                <a:latin typeface="Arial" panose="020B0604020202020204" pitchFamily="34" charset="0"/>
                <a:cs typeface="Arial" panose="020B0604020202020204" pitchFamily="34" charset="0"/>
              </a:rPr>
              <a:t>Take note!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9697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5" name="TextBox 4"/>
          <p:cNvSpPr txBox="1"/>
          <p:nvPr/>
        </p:nvSpPr>
        <p:spPr>
          <a:xfrm>
            <a:off x="304800" y="914400"/>
            <a:ext cx="8686800" cy="4893647"/>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Quick Activity:</a:t>
            </a:r>
          </a:p>
          <a:p>
            <a:endParaRPr lang="en-US" sz="2400" dirty="0">
              <a:latin typeface="Arial" panose="020B0604020202020204" pitchFamily="34" charset="0"/>
              <a:ea typeface="Roboto" pitchFamily="2" charset="0"/>
              <a:cs typeface="Arial" panose="020B0604020202020204" pitchFamily="34" charset="0"/>
            </a:endParaRPr>
          </a:p>
          <a:p>
            <a:r>
              <a:rPr lang="en-US" sz="2400" dirty="0">
                <a:latin typeface="Arial" panose="020B0604020202020204" pitchFamily="34" charset="0"/>
                <a:ea typeface="Roboto" pitchFamily="2" charset="0"/>
                <a:cs typeface="Arial" panose="020B0604020202020204" pitchFamily="34" charset="0"/>
              </a:rPr>
              <a:t>Work with your neighbors to research the following</a:t>
            </a:r>
          </a:p>
          <a:p>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a:t>
            </a:r>
            <a:r>
              <a:rPr lang="en-US" sz="2400" b="1" dirty="0">
                <a:latin typeface="Arial" panose="020B0604020202020204" pitchFamily="34" charset="0"/>
                <a:ea typeface="Roboto" pitchFamily="2" charset="0"/>
                <a:cs typeface="Arial" panose="020B0604020202020204" pitchFamily="34" charset="0"/>
              </a:rPr>
              <a:t>MongoDB Website?</a:t>
            </a: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disadvantages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231721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Learn to See Through the..</a:t>
            </a:r>
          </a:p>
        </p:txBody>
      </p:sp>
      <p:pic>
        <p:nvPicPr>
          <p:cNvPr id="2050" name="Picture 2" descr="reaction bullshit bs david bowie rainbow"/>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38558" y="914400"/>
            <a:ext cx="8499227" cy="4419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68147" y="5504017"/>
            <a:ext cx="8569638" cy="400110"/>
          </a:xfrm>
          <a:prstGeom prst="rect">
            <a:avLst/>
          </a:prstGeom>
        </p:spPr>
        <p:txBody>
          <a:bodyPr wrap="square">
            <a:spAutoFit/>
          </a:bodyPr>
          <a:lstStyle/>
          <a:p>
            <a:pPr algn="ctr"/>
            <a:r>
              <a:rPr lang="en-US" sz="2000" b="1" i="1" dirty="0">
                <a:latin typeface="Arial" panose="020B0604020202020204" pitchFamily="34" charset="0"/>
                <a:cs typeface="Arial" panose="020B0604020202020204" pitchFamily="34" charset="0"/>
              </a:rPr>
              <a:t>The tech world is filled with it.</a:t>
            </a:r>
            <a:endParaRPr lang="en-US" sz="2000" dirty="0"/>
          </a:p>
        </p:txBody>
      </p:sp>
    </p:spTree>
    <p:extLst>
      <p:ext uri="{BB962C8B-B14F-4D97-AF65-F5344CB8AC3E}">
        <p14:creationId xmlns:p14="http://schemas.microsoft.com/office/powerpoint/2010/main" val="2839965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Time!</a:t>
            </a:r>
          </a:p>
        </p:txBody>
      </p:sp>
    </p:spTree>
    <p:extLst>
      <p:ext uri="{BB962C8B-B14F-4D97-AF65-F5344CB8AC3E}">
        <p14:creationId xmlns:p14="http://schemas.microsoft.com/office/powerpoint/2010/main" val="3315888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
        <p:nvSpPr>
          <p:cNvPr id="64" name="Content Placeholder 2"/>
          <p:cNvSpPr txBox="1">
            <a:spLocks/>
          </p:cNvSpPr>
          <p:nvPr/>
        </p:nvSpPr>
        <p:spPr>
          <a:xfrm>
            <a:off x="304800" y="2438400"/>
            <a:ext cx="8229600" cy="1752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6400" b="1" i="1" u="sng" dirty="0">
                <a:latin typeface="Arial" panose="020B0604020202020204" pitchFamily="34" charset="0"/>
                <a:cs typeface="Arial" panose="020B0604020202020204" pitchFamily="34" charset="0"/>
              </a:rPr>
              <a:t>Awesome Job</a:t>
            </a:r>
          </a:p>
          <a:p>
            <a:pPr marL="0" indent="0" algn="ctr">
              <a:buFont typeface="Arial" panose="020B0604020202020204" pitchFamily="34" charset="0"/>
              <a:buNone/>
            </a:pPr>
            <a:r>
              <a:rPr lang="en-US" sz="2000" dirty="0">
                <a:latin typeface="Arial" panose="020B0604020202020204" pitchFamily="34" charset="0"/>
                <a:cs typeface="Arial" panose="020B0604020202020204" pitchFamily="34" charset="0"/>
              </a:rPr>
              <a:t>(</a:t>
            </a:r>
            <a:r>
              <a:rPr lang="en-US" sz="2000" dirty="0" err="1">
                <a:latin typeface="Arial" panose="020B0604020202020204" pitchFamily="34" charset="0"/>
                <a:cs typeface="Arial" panose="020B0604020202020204" pitchFamily="34" charset="0"/>
              </a:rPr>
              <a:t>Y’all</a:t>
            </a:r>
            <a:r>
              <a:rPr lang="en-US" sz="2000" dirty="0">
                <a:latin typeface="Arial" panose="020B0604020202020204" pitchFamily="34" charset="0"/>
                <a:cs typeface="Arial" panose="020B0604020202020204" pitchFamily="34" charset="0"/>
              </a:rPr>
              <a:t> don’t need memes anymore. You are professionals now.)</a:t>
            </a:r>
          </a:p>
        </p:txBody>
      </p:sp>
    </p:spTree>
    <p:extLst>
      <p:ext uri="{BB962C8B-B14F-4D97-AF65-F5344CB8AC3E}">
        <p14:creationId xmlns:p14="http://schemas.microsoft.com/office/powerpoint/2010/main" val="4002864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Just Kidding. Memes forever!</a:t>
            </a:r>
          </a:p>
        </p:txBody>
      </p:sp>
      <p:pic>
        <p:nvPicPr>
          <p:cNvPr id="7172" name="Picture 4" descr="happy party birthday excited celebration"/>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0"/>
            <a:ext cx="7144657" cy="535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4577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Clear Positives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200" b="1" dirty="0">
                <a:latin typeface="Arial" panose="020B0604020202020204" pitchFamily="34" charset="0"/>
                <a:cs typeface="Arial" panose="020B0604020202020204" pitchFamily="34" charset="0"/>
              </a:rPr>
              <a:t>(++) You stayed ambitious</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made smart decisions feature-wise</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demonstrated technical mastery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learned a </a:t>
            </a:r>
            <a:r>
              <a:rPr lang="en-US" sz="2200" b="1" u="sng" dirty="0">
                <a:latin typeface="Arial" panose="020B0604020202020204" pitchFamily="34" charset="0"/>
                <a:cs typeface="Arial" panose="020B0604020202020204" pitchFamily="34" charset="0"/>
              </a:rPr>
              <a:t>ton</a:t>
            </a:r>
            <a:r>
              <a:rPr lang="en-US" sz="2200" b="1" dirty="0">
                <a:latin typeface="Arial" panose="020B0604020202020204" pitchFamily="34" charset="0"/>
                <a:cs typeface="Arial" panose="020B0604020202020204" pitchFamily="34" charset="0"/>
              </a:rPr>
              <a:t> of learning on your own</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closed-out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a:t>
            </a:r>
            <a:r>
              <a:rPr lang="en-US" sz="2200" b="1" i="1" dirty="0">
                <a:latin typeface="Arial" panose="020B0604020202020204" pitchFamily="34" charset="0"/>
                <a:cs typeface="Arial" panose="020B0604020202020204" pitchFamily="34" charset="0"/>
              </a:rPr>
              <a:t>dominated</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didn’t make excuses even when you had them.</a:t>
            </a: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79988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Advice For Next Time</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Always Start with Guns Blazing</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first 30 seconds always count. Always come ready to impress. Show a demo. Say something interesting. </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Practice, Practice, Practice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difference between good speakers and weak ones is in the execution of minor details. Don’t get lost in transitions. Don’t get lost looking for your code.</a:t>
            </a: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Don’t be afraid to take charge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Learn to start being confident. Chime in when you can. Look for ways to lead in the groups you find yourself in. </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15948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Gif your GitHub Readme: </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Back-end projects like the ones you completed are harder to “see” for a recruiter. Throw in a Gif that flips through all the screens of your project. There are plenty of ways to record a video and convert it to Gif. </a:t>
            </a:r>
            <a:r>
              <a:rPr lang="en-US" i="1" dirty="0">
                <a:latin typeface="Arial" panose="020B0604020202020204" pitchFamily="34" charset="0"/>
                <a:cs typeface="Arial" panose="020B0604020202020204" pitchFamily="34" charset="0"/>
              </a:rPr>
              <a:t>This will look really </a:t>
            </a:r>
            <a:r>
              <a:rPr lang="en-US" i="1" u="sng" dirty="0">
                <a:latin typeface="Arial" panose="020B0604020202020204" pitchFamily="34" charset="0"/>
                <a:cs typeface="Arial" panose="020B0604020202020204" pitchFamily="34" charset="0"/>
              </a:rPr>
              <a:t>impressive</a:t>
            </a:r>
            <a:r>
              <a:rPr lang="en-US" dirty="0">
                <a:latin typeface="Arial" panose="020B0604020202020204" pitchFamily="34" charset="0"/>
                <a:cs typeface="Arial" panose="020B0604020202020204" pitchFamily="34" charset="0"/>
              </a:rPr>
              <a:t>.</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Create a Guest Login: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Have a “dummy</a:t>
            </a:r>
            <a:r>
              <a:rPr lang="en-US">
                <a:latin typeface="Arial" panose="020B0604020202020204" pitchFamily="34" charset="0"/>
                <a:cs typeface="Arial" panose="020B0604020202020204" pitchFamily="34" charset="0"/>
              </a:rPr>
              <a:t>” Guest </a:t>
            </a:r>
            <a:r>
              <a:rPr lang="en-US" dirty="0">
                <a:latin typeface="Arial" panose="020B0604020202020204" pitchFamily="34" charset="0"/>
                <a:cs typeface="Arial" panose="020B0604020202020204" pitchFamily="34" charset="0"/>
              </a:rPr>
              <a:t>login to enter your application. Make it easily apparent on your readme.</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Write a Tutorial:</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Pitch a tutorial to scotch.io if you used any unusual libraries. You will get $$$ and you will build credibility.</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88869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startAt="4"/>
            </a:pPr>
            <a:r>
              <a:rPr lang="en-US" b="1" dirty="0">
                <a:latin typeface="Arial" panose="020B0604020202020204" pitchFamily="34" charset="0"/>
                <a:cs typeface="Arial" panose="020B0604020202020204" pitchFamily="34" charset="0"/>
              </a:rPr>
              <a:t>List your Niche Skills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All of you should be listing out Node, Express, SQL, Data Visualization, etc. on your </a:t>
            </a:r>
            <a:r>
              <a:rPr lang="en-US" dirty="0" err="1">
                <a:latin typeface="Arial" panose="020B0604020202020204" pitchFamily="34" charset="0"/>
                <a:cs typeface="Arial" panose="020B0604020202020204" pitchFamily="34" charset="0"/>
              </a:rPr>
              <a:t>Linkedin</a:t>
            </a:r>
            <a:r>
              <a:rPr lang="en-US" dirty="0">
                <a:latin typeface="Arial" panose="020B0604020202020204" pitchFamily="34" charset="0"/>
                <a:cs typeface="Arial" panose="020B0604020202020204" pitchFamily="34" charset="0"/>
              </a:rPr>
              <a:t> Pages. </a:t>
            </a:r>
            <a:br>
              <a:rPr lang="en-US" b="1"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List your Project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If you don’t have a lot of tech experience on LinkedIn milk the project you created for all it’s worth – especially if it was really good. </a:t>
            </a:r>
          </a:p>
          <a:p>
            <a:pPr marL="457200" indent="-457200">
              <a:buFont typeface="+mj-lt"/>
              <a:buAutoNum type="arabicPeriod" startAt="4"/>
            </a:pPr>
            <a:endParaRPr lang="en-US"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Consider Writing each Other Recommendations:</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 will remind you about this later as well… but consider writing recommendations for your group members and peers. Right now, you all are “students”, but you won’t be for long. Spread the credit!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2995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Road Ahead…</a:t>
            </a:r>
          </a:p>
        </p:txBody>
      </p:sp>
    </p:spTree>
    <p:extLst>
      <p:ext uri="{BB962C8B-B14F-4D97-AF65-F5344CB8AC3E}">
        <p14:creationId xmlns:p14="http://schemas.microsoft.com/office/powerpoint/2010/main" val="792131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12640</TotalTime>
  <Words>725</Words>
  <Application>Microsoft Office PowerPoint</Application>
  <PresentationFormat>On-screen Show (4:3)</PresentationFormat>
  <Paragraphs>173</Paragraphs>
  <Slides>24</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Roboto</vt:lpstr>
      <vt:lpstr>Unbranded</vt:lpstr>
      <vt:lpstr>Masters of MongoDB</vt:lpstr>
      <vt:lpstr>Project Recap</vt:lpstr>
      <vt:lpstr>Project Recap</vt:lpstr>
      <vt:lpstr>Just Kidding. Memes forever!</vt:lpstr>
      <vt:lpstr>The Clear Positives</vt:lpstr>
      <vt:lpstr>Advice For Next Time</vt:lpstr>
      <vt:lpstr>Next Steps</vt:lpstr>
      <vt:lpstr>Next Steps</vt:lpstr>
      <vt:lpstr>Road Ahead…</vt:lpstr>
      <vt:lpstr>The Road Ahead…</vt:lpstr>
      <vt:lpstr>Double Down</vt:lpstr>
      <vt:lpstr>Start Now.</vt:lpstr>
      <vt:lpstr>Your Goals – Why am I here?</vt:lpstr>
      <vt:lpstr>For Reference…</vt:lpstr>
      <vt:lpstr>On that note about goals…</vt:lpstr>
      <vt:lpstr>MongoDB</vt:lpstr>
      <vt:lpstr>What’s MongoDB?</vt:lpstr>
      <vt:lpstr>Relational Databases (SQL)</vt:lpstr>
      <vt:lpstr>Document Database (noSQL)</vt:lpstr>
      <vt:lpstr>MongoDB Storage</vt:lpstr>
      <vt:lpstr>MongoDB Storage</vt:lpstr>
      <vt:lpstr>PowerPoint Presentation</vt:lpstr>
      <vt:lpstr>PowerPoint Presentation</vt:lpstr>
      <vt:lpstr>Code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Travis Thompson</cp:lastModifiedBy>
  <cp:revision>1559</cp:revision>
  <cp:lastPrinted>2016-01-30T16:23:56Z</cp:lastPrinted>
  <dcterms:created xsi:type="dcterms:W3CDTF">2015-01-20T17:19:00Z</dcterms:created>
  <dcterms:modified xsi:type="dcterms:W3CDTF">2018-08-03T15:11:00Z</dcterms:modified>
</cp:coreProperties>
</file>